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E1BC09-8760-41CB-A1AA-BDD54BEB3BEF}" type="datetimeFigureOut">
              <a:rPr lang="nl-NL" smtClean="0"/>
              <a:t>17-3-2016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8B0944-5264-43EB-B560-A3408A28150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05331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ige driehoe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7" name="Ondertitel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grpSp>
        <p:nvGrpSpPr>
          <p:cNvPr id="2" name="Groe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rije v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rije v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rije v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echte verbindingslijn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ijdelijke aanduiding voor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DCD20C4-7308-4A53-B425-D0E1F720CB10}" type="datetime1">
              <a:rPr lang="nl-NL" smtClean="0"/>
              <a:t>17-3-2016</a:t>
            </a:fld>
            <a:endParaRPr lang="nl-NL"/>
          </a:p>
        </p:txBody>
      </p:sp>
      <p:sp>
        <p:nvSpPr>
          <p:cNvPr id="19" name="Tijdelijke aanduiding voor voettekst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nl-NL" smtClean="0"/>
              <a:t>Johan Bugel campus Winschoten</a:t>
            </a:r>
            <a:endParaRPr lang="nl-NL"/>
          </a:p>
        </p:txBody>
      </p:sp>
      <p:sp>
        <p:nvSpPr>
          <p:cNvPr id="27" name="Tijdelijke aanduiding voor dianumm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D00AC12-E237-4EEB-A886-00884AA30E5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9837BE-048F-4096-AE75-CCE8F1395634}" type="datetime1">
              <a:rPr lang="nl-NL" smtClean="0"/>
              <a:t>17-3-2016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nl-NL" smtClean="0"/>
              <a:t>Johan Bugel campus Winschoten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00AC12-E237-4EEB-A886-00884AA30E5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631302-6CA5-4643-9EFF-2E4B03150CB0}" type="datetime1">
              <a:rPr lang="nl-NL" smtClean="0"/>
              <a:t>17-3-2016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nl-NL" smtClean="0"/>
              <a:t>Johan Bugel campus Winschoten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00AC12-E237-4EEB-A886-00884AA30E5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0A2CAC-3A78-4E4D-8388-3B03AF0FAAA7}" type="datetime1">
              <a:rPr lang="nl-NL" smtClean="0"/>
              <a:t>17-3-2016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nl-NL" smtClean="0"/>
              <a:t>Johan Bugel campus Winschoten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00AC12-E237-4EEB-A886-00884AA30E50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98C46F-026C-4248-8B4B-F16C71EFCF2E}" type="datetime1">
              <a:rPr lang="nl-NL" smtClean="0"/>
              <a:t>17-3-2016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nl-NL" smtClean="0"/>
              <a:t>Johan Bugel campus Winschoten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00AC12-E237-4EEB-A886-00884AA30E50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Punthaak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unthaak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5B954C-8728-4AD5-A4D6-F8274D5AEE87}" type="datetime1">
              <a:rPr lang="nl-NL" smtClean="0"/>
              <a:t>17-3-2016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nl-NL" smtClean="0"/>
              <a:t>Johan Bugel campus Winschoten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00AC12-E237-4EEB-A886-00884AA30E50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44E2AE-E975-4E97-803B-A081447F9379}" type="datetime1">
              <a:rPr lang="nl-NL" smtClean="0"/>
              <a:t>17-3-2016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nl-NL" smtClean="0"/>
              <a:t>Johan Bugel campus Winschoten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00AC12-E237-4EEB-A886-00884AA30E50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6E30D4-157D-4933-A391-497EEEC9331A}" type="datetime1">
              <a:rPr lang="nl-NL" smtClean="0"/>
              <a:t>17-3-2016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nl-NL" smtClean="0"/>
              <a:t>Johan Bugel campus Winschoten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00AC12-E237-4EEB-A886-00884AA30E50}" type="slidenum">
              <a:rPr lang="nl-NL" smtClean="0"/>
              <a:t>‹nr.›</a:t>
            </a:fld>
            <a:endParaRPr lang="nl-NL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758E5A-B729-436C-8F19-8574E9BA9740}" type="datetime1">
              <a:rPr lang="nl-NL" smtClean="0"/>
              <a:t>17-3-2016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nl-NL" smtClean="0"/>
              <a:t>Johan Bugel campus Winschoten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00AC12-E237-4EEB-A886-00884AA30E5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68402D6-1289-44B2-9541-C9D7B9D542AF}" type="datetime1">
              <a:rPr lang="nl-NL" smtClean="0"/>
              <a:t>17-3-2016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nl-NL" smtClean="0"/>
              <a:t>Johan Bugel campus Winschoten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00AC12-E237-4EEB-A886-00884AA30E50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9A2D38A-B046-403C-A63D-DB63480A4CCD}" type="datetime1">
              <a:rPr lang="nl-NL" smtClean="0"/>
              <a:t>17-3-2016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nl-NL" smtClean="0"/>
              <a:t>Johan Bugel campus Winschoten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D00AC12-E237-4EEB-A886-00884AA30E50}" type="slidenum">
              <a:rPr lang="nl-NL" smtClean="0"/>
              <a:t>‹nr.›</a:t>
            </a:fld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8" name="Vrije v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rije v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echthoekige driehoe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Rechte verbindingslijn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unthaak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unthaak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rije v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rije v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echthoekige driehoe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Rechte verbindingslijn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jdelijke aanduiding voor titel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0" name="Tijdelijke aanduiding voor teks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92730B3-2E5E-4D51-B347-FC489B321946}" type="datetime1">
              <a:rPr lang="nl-NL" smtClean="0"/>
              <a:t>17-3-2016</a:t>
            </a:fld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nl-NL" smtClean="0"/>
              <a:t>Johan Bugel campus Winschoten</a:t>
            </a:r>
            <a:endParaRPr lang="nl-NL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D00AC12-E237-4EEB-A886-00884AA30E50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Ontstaan van nieuw leven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Johan Bugel campus Winschoten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25 dagen</a:t>
            </a:r>
          </a:p>
          <a:p>
            <a:pPr lvl="3"/>
            <a:r>
              <a:rPr lang="nl-NL" dirty="0" smtClean="0"/>
              <a:t>3 mm</a:t>
            </a:r>
          </a:p>
          <a:p>
            <a:r>
              <a:rPr lang="nl-NL" dirty="0" smtClean="0"/>
              <a:t>28 dagen</a:t>
            </a:r>
          </a:p>
          <a:p>
            <a:pPr lvl="3"/>
            <a:r>
              <a:rPr lang="nl-NL" dirty="0" smtClean="0"/>
              <a:t>5 mm</a:t>
            </a:r>
          </a:p>
          <a:p>
            <a:r>
              <a:rPr lang="nl-NL" dirty="0" smtClean="0"/>
              <a:t>8 weken</a:t>
            </a:r>
          </a:p>
          <a:p>
            <a:pPr lvl="3"/>
            <a:r>
              <a:rPr lang="nl-NL" dirty="0" smtClean="0"/>
              <a:t>Alle organen zijn aangelegd en de placenta is klaar</a:t>
            </a:r>
          </a:p>
          <a:p>
            <a:pPr lvl="3"/>
            <a:r>
              <a:rPr lang="nl-NL" dirty="0" smtClean="0"/>
              <a:t>Vanaf nu :groeien maar!!!!</a:t>
            </a:r>
          </a:p>
          <a:p>
            <a:pPr lvl="3"/>
            <a:r>
              <a:rPr lang="nl-NL" dirty="0" smtClean="0"/>
              <a:t>7 cm en foetus 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Johan Bugel campus Winschoten</a:t>
            </a:r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</a:t>
            </a:r>
            <a:r>
              <a:rPr lang="nl-NL" dirty="0" smtClean="0"/>
              <a:t>ijdschema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Tijdelijke aanduiding voor inhoud 4" descr="overzicht embryo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74444" y="1481138"/>
            <a:ext cx="6195111" cy="4525962"/>
          </a:xfrm>
        </p:spPr>
      </p:pic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Johan Bugel campus Winschoten</a:t>
            </a:r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De longen van de baby ontplooien zich en begint met de ademhaling</a:t>
            </a:r>
          </a:p>
          <a:p>
            <a:r>
              <a:rPr lang="nl-NL" dirty="0" smtClean="0"/>
              <a:t>De opening tussen de hartboezems sluit zich</a:t>
            </a:r>
          </a:p>
          <a:p>
            <a:r>
              <a:rPr lang="nl-NL" dirty="0" smtClean="0"/>
              <a:t>De verbinding tussen de aorta en longslagader verdwijnt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Johan Bugel campus Winschoten</a:t>
            </a:r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Geboorte</a:t>
            </a:r>
            <a:br>
              <a:rPr lang="nl-NL" dirty="0" smtClean="0"/>
            </a:b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Bij de eisprong en nesteling in de baarmoederwand spelen een aantal hormonen een belangrijke rol</a:t>
            </a:r>
          </a:p>
          <a:p>
            <a:pPr lvl="2"/>
            <a:r>
              <a:rPr lang="nl-NL" dirty="0" smtClean="0"/>
              <a:t>FSH</a:t>
            </a:r>
          </a:p>
          <a:p>
            <a:pPr lvl="2"/>
            <a:r>
              <a:rPr lang="nl-NL" dirty="0" smtClean="0"/>
              <a:t>LH</a:t>
            </a:r>
          </a:p>
          <a:p>
            <a:pPr lvl="2"/>
            <a:r>
              <a:rPr lang="nl-NL" dirty="0" smtClean="0"/>
              <a:t>Oestrogeen</a:t>
            </a:r>
          </a:p>
          <a:p>
            <a:pPr lvl="2"/>
            <a:r>
              <a:rPr lang="nl-NL" dirty="0" smtClean="0"/>
              <a:t>Progesteron  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Johan Bugel campus Winschoten</a:t>
            </a:r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Hormonen 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Follikel stimuleren hormoon</a:t>
            </a:r>
          </a:p>
          <a:p>
            <a:endParaRPr lang="nl-NL" dirty="0"/>
          </a:p>
          <a:p>
            <a:pPr lvl="2"/>
            <a:r>
              <a:rPr lang="nl-NL" dirty="0" smtClean="0"/>
              <a:t>Zorgt voor de groei van de follikel(vrouw)</a:t>
            </a:r>
          </a:p>
          <a:p>
            <a:pPr lvl="2"/>
            <a:r>
              <a:rPr lang="nl-NL" dirty="0" smtClean="0"/>
              <a:t>Zorgt voor de aanmaak van zaadcellen(man)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Johan Bugel campus Winschoten</a:t>
            </a:r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FSH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 smtClean="0"/>
              <a:t>Luteiniserend</a:t>
            </a:r>
            <a:r>
              <a:rPr lang="nl-NL" dirty="0" smtClean="0"/>
              <a:t> hormoon</a:t>
            </a:r>
          </a:p>
          <a:p>
            <a:endParaRPr lang="nl-NL" dirty="0"/>
          </a:p>
          <a:p>
            <a:pPr lvl="2"/>
            <a:r>
              <a:rPr lang="nl-NL" dirty="0" smtClean="0"/>
              <a:t>Start de </a:t>
            </a:r>
            <a:r>
              <a:rPr lang="nl-NL" dirty="0" smtClean="0"/>
              <a:t>eisprong</a:t>
            </a:r>
            <a:r>
              <a:rPr lang="nl-NL" dirty="0" smtClean="0"/>
              <a:t>(vrouw</a:t>
            </a:r>
            <a:r>
              <a:rPr lang="nl-NL" dirty="0" smtClean="0"/>
              <a:t>)</a:t>
            </a:r>
          </a:p>
          <a:p>
            <a:pPr lvl="2"/>
            <a:r>
              <a:rPr lang="nl-NL" dirty="0" smtClean="0"/>
              <a:t>Zorgt voor productie en afgifte van testosteron(man)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Johan Bugel campus Winschoten</a:t>
            </a:r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LH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Zorgt voor de ontwikkeling van de secundaire geslachtkenmerken bij de vrouw</a:t>
            </a:r>
          </a:p>
          <a:p>
            <a:r>
              <a:rPr lang="nl-NL" dirty="0" smtClean="0"/>
              <a:t>Zorgt voor de rijping van de eicel</a:t>
            </a:r>
          </a:p>
          <a:p>
            <a:r>
              <a:rPr lang="nl-NL" dirty="0" smtClean="0"/>
              <a:t>Remt de productie van FSH</a:t>
            </a:r>
          </a:p>
          <a:p>
            <a:r>
              <a:rPr lang="nl-NL" dirty="0" smtClean="0"/>
              <a:t>Zorgt voor de groei van de </a:t>
            </a:r>
            <a:r>
              <a:rPr lang="nl-NL" dirty="0" err="1" smtClean="0"/>
              <a:t>baarmoederslijmwand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Johan Bugel campus Winschoten</a:t>
            </a:r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Oestrogeen 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Remt de productie van FSH</a:t>
            </a:r>
          </a:p>
          <a:p>
            <a:r>
              <a:rPr lang="nl-NL" dirty="0" smtClean="0"/>
              <a:t>Zorgt voor de groei van de </a:t>
            </a:r>
            <a:r>
              <a:rPr lang="nl-NL" dirty="0" err="1" smtClean="0"/>
              <a:t>baarmoederslijmwand</a:t>
            </a:r>
            <a:endParaRPr lang="nl-NL" dirty="0" smtClean="0"/>
          </a:p>
          <a:p>
            <a:r>
              <a:rPr lang="nl-NL" dirty="0" smtClean="0"/>
              <a:t>Stimuleert  de vorming van de placenta</a:t>
            </a:r>
          </a:p>
          <a:p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Johan Bugel campus Winschoten</a:t>
            </a:r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Progesteron 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Dag 1</a:t>
            </a:r>
          </a:p>
          <a:p>
            <a:pPr lvl="3"/>
            <a:r>
              <a:rPr lang="nl-NL" dirty="0" smtClean="0"/>
              <a:t>De sterk doorbloede slijmlaag die de binnenkant van de baarmoeder bekleedt wordt afgestoten</a:t>
            </a:r>
            <a:endParaRPr lang="nl-NL" dirty="0"/>
          </a:p>
          <a:p>
            <a:r>
              <a:rPr lang="nl-NL" dirty="0" smtClean="0"/>
              <a:t>Dag 14</a:t>
            </a:r>
          </a:p>
          <a:p>
            <a:pPr lvl="3"/>
            <a:r>
              <a:rPr lang="nl-NL" dirty="0" smtClean="0"/>
              <a:t>Eisprong </a:t>
            </a:r>
          </a:p>
          <a:p>
            <a:r>
              <a:rPr lang="nl-NL" dirty="0" smtClean="0"/>
              <a:t>Dag 21-28</a:t>
            </a:r>
          </a:p>
          <a:p>
            <a:pPr lvl="3"/>
            <a:r>
              <a:rPr lang="nl-NL" dirty="0" smtClean="0"/>
              <a:t>Is er geen bevruchting,dan vermindert de productie van oestrogeen en progesteron snel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Johan Bugel campus Winschoten</a:t>
            </a:r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Menstruatiecyclus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Tijdelijke aanduiding voor inhoud 4" descr="menstruati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57290" y="1577736"/>
            <a:ext cx="6715172" cy="4517740"/>
          </a:xfrm>
        </p:spPr>
      </p:pic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Johan Bugel campus Winschoten</a:t>
            </a:r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menstuatiecyclus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Als een meisje in de pubertijd komt heeft zij in haar eierstokken </a:t>
            </a:r>
            <a:r>
              <a:rPr lang="nl-NL" dirty="0" smtClean="0"/>
              <a:t> </a:t>
            </a:r>
            <a:r>
              <a:rPr lang="nl-NL" dirty="0" smtClean="0"/>
              <a:t>300.000 tot 400.000 primaire eicellen</a:t>
            </a:r>
          </a:p>
          <a:p>
            <a:r>
              <a:rPr lang="nl-NL" dirty="0" smtClean="0"/>
              <a:t>Deze primaire eicellen leiden een slapend leven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Johan Bugel campus Winschoten</a:t>
            </a:r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Proces van de eisprong</a:t>
            </a:r>
            <a:endParaRPr lang="nl-NL" dirty="0"/>
          </a:p>
        </p:txBody>
      </p:sp>
      <p:pic>
        <p:nvPicPr>
          <p:cNvPr id="5" name="Afbeelding 4" descr="eispron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9603" y="3707202"/>
            <a:ext cx="3029653" cy="25078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Pil</a:t>
            </a:r>
          </a:p>
          <a:p>
            <a:r>
              <a:rPr lang="nl-NL" dirty="0" smtClean="0"/>
              <a:t>Condoom</a:t>
            </a:r>
          </a:p>
          <a:p>
            <a:r>
              <a:rPr lang="nl-NL" dirty="0" smtClean="0"/>
              <a:t>Spiraal</a:t>
            </a:r>
          </a:p>
          <a:p>
            <a:r>
              <a:rPr lang="nl-NL" dirty="0" smtClean="0"/>
              <a:t>CI</a:t>
            </a:r>
          </a:p>
          <a:p>
            <a:r>
              <a:rPr lang="nl-NL" dirty="0" smtClean="0"/>
              <a:t>PO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Johan Bugel campus Winschoten</a:t>
            </a:r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Anticonceptie </a:t>
            </a:r>
            <a:endParaRPr lang="nl-NL" dirty="0"/>
          </a:p>
        </p:txBody>
      </p:sp>
      <p:pic>
        <p:nvPicPr>
          <p:cNvPr id="5" name="Afbeelding 4" descr="pi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496" y="2571744"/>
            <a:ext cx="3262330" cy="21727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Blokkeren van de ovulatie</a:t>
            </a:r>
          </a:p>
          <a:p>
            <a:r>
              <a:rPr lang="nl-NL" dirty="0" smtClean="0"/>
              <a:t>Baarmoeder minder geschikt maken voor een eicel</a:t>
            </a:r>
          </a:p>
          <a:p>
            <a:r>
              <a:rPr lang="nl-NL" dirty="0" smtClean="0"/>
              <a:t>Slijm van de </a:t>
            </a:r>
            <a:r>
              <a:rPr lang="nl-NL" dirty="0" smtClean="0"/>
              <a:t>baarmoederhals</a:t>
            </a:r>
            <a:r>
              <a:rPr lang="nl-NL" dirty="0" smtClean="0"/>
              <a:t> </a:t>
            </a:r>
            <a:r>
              <a:rPr lang="nl-NL" dirty="0" smtClean="0"/>
              <a:t>dikker maken</a:t>
            </a:r>
            <a:r>
              <a:rPr lang="nl-NL" dirty="0" smtClean="0"/>
              <a:t>. Hierdoor </a:t>
            </a:r>
            <a:r>
              <a:rPr lang="nl-NL" dirty="0" smtClean="0"/>
              <a:t>komt het sperma moeilijker bij de eicel</a:t>
            </a:r>
          </a:p>
          <a:p>
            <a:endParaRPr lang="nl-NL" dirty="0"/>
          </a:p>
          <a:p>
            <a:r>
              <a:rPr lang="nl-NL" dirty="0" smtClean="0"/>
              <a:t>Werkzame bestanddelen</a:t>
            </a:r>
          </a:p>
          <a:p>
            <a:pPr lvl="2"/>
            <a:r>
              <a:rPr lang="nl-NL" dirty="0" smtClean="0"/>
              <a:t>Oestrogeen en progesteron</a:t>
            </a:r>
          </a:p>
          <a:p>
            <a:pPr lvl="2"/>
            <a:r>
              <a:rPr lang="nl-NL" dirty="0" smtClean="0"/>
              <a:t>Remmen de FSH productie</a:t>
            </a:r>
          </a:p>
          <a:p>
            <a:pPr lvl="2"/>
            <a:r>
              <a:rPr lang="nl-NL" dirty="0" smtClean="0"/>
              <a:t>Hierdoor ontwikkelt zich geen nieuwe eicel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Johan Bugel campus Winschoten</a:t>
            </a:r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Pil 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Johan Bugel campus Winschoten</a:t>
            </a:r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condoom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Meest gebruikt bij incidentele contacten</a:t>
            </a:r>
          </a:p>
          <a:p>
            <a:r>
              <a:rPr lang="nl-NL" dirty="0" smtClean="0"/>
              <a:t>Ter voorkoming van vooral geslachtsziekten en aids</a:t>
            </a:r>
          </a:p>
          <a:p>
            <a:r>
              <a:rPr lang="nl-NL" dirty="0" smtClean="0"/>
              <a:t>Voor eenmalig gebruik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Meestal van koper</a:t>
            </a:r>
          </a:p>
          <a:p>
            <a:r>
              <a:rPr lang="nl-NL" dirty="0" smtClean="0"/>
              <a:t>Geeft een seintje dat er een ontsteking in het baarmoederslijmvlies is</a:t>
            </a:r>
          </a:p>
          <a:p>
            <a:r>
              <a:rPr lang="nl-NL" dirty="0" smtClean="0"/>
              <a:t>Hierdoor geen innesteling van het bevruchte eicel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Johan Bugel campus Winschoten</a:t>
            </a:r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Spiraaltje 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Voor het zingen de kerk uit</a:t>
            </a:r>
          </a:p>
          <a:p>
            <a:r>
              <a:rPr lang="nl-NL" dirty="0" smtClean="0"/>
              <a:t>Is niet 100 % veilig</a:t>
            </a:r>
          </a:p>
          <a:p>
            <a:r>
              <a:rPr lang="nl-NL" dirty="0" smtClean="0"/>
              <a:t>In het voorvocht zit vaak zaadcellen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Johan Bugel campus Winschoten</a:t>
            </a:r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Coitus</a:t>
            </a:r>
            <a:r>
              <a:rPr lang="nl-NL" dirty="0" smtClean="0"/>
              <a:t> </a:t>
            </a:r>
            <a:r>
              <a:rPr lang="nl-NL" dirty="0" err="1" smtClean="0"/>
              <a:t>Interruptus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Op bepaalde dagen geen geslachtsverkeer.</a:t>
            </a:r>
          </a:p>
          <a:p>
            <a:r>
              <a:rPr lang="nl-NL" dirty="0" smtClean="0"/>
              <a:t>Rond de eisprong</a:t>
            </a:r>
          </a:p>
          <a:p>
            <a:pPr lvl="2"/>
            <a:r>
              <a:rPr lang="nl-NL" dirty="0" smtClean="0"/>
              <a:t>Ong.14 dagen na de 1</a:t>
            </a:r>
            <a:r>
              <a:rPr lang="nl-NL" baseline="30000" dirty="0" smtClean="0"/>
              <a:t>e</a:t>
            </a:r>
            <a:r>
              <a:rPr lang="nl-NL" dirty="0" smtClean="0"/>
              <a:t> dag van de menstruatie</a:t>
            </a:r>
          </a:p>
          <a:p>
            <a:pPr lvl="2"/>
            <a:r>
              <a:rPr lang="nl-NL" dirty="0" smtClean="0"/>
              <a:t>Temperatuur rond eisprong is ong. halve graad hoger</a:t>
            </a:r>
          </a:p>
          <a:p>
            <a:pPr lvl="2"/>
            <a:endParaRPr lang="nl-NL" dirty="0"/>
          </a:p>
          <a:p>
            <a:pPr lvl="2"/>
            <a:endParaRPr lang="nl-NL" dirty="0" smtClean="0"/>
          </a:p>
          <a:p>
            <a:pPr lvl="2"/>
            <a:r>
              <a:rPr lang="nl-NL" dirty="0" smtClean="0"/>
              <a:t>Zorg voor een veilige marge!!!!!!!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Johan Bugel campus Winschoten</a:t>
            </a:r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Periodieke onthouding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Ieder nieuwe maand  groeit er in de eierstokken rond een van deze primaire eicellen een blaasje</a:t>
            </a:r>
          </a:p>
          <a:p>
            <a:r>
              <a:rPr lang="nl-NL" dirty="0" smtClean="0"/>
              <a:t>Dit heet een follikel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Johan Bugel campus Winschoten</a:t>
            </a:r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eisprong</a:t>
            </a:r>
            <a:endParaRPr lang="nl-NL" dirty="0"/>
          </a:p>
        </p:txBody>
      </p:sp>
      <p:pic>
        <p:nvPicPr>
          <p:cNvPr id="5" name="Afbeelding 4" descr="eierstok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6088" y="2786058"/>
            <a:ext cx="3461578" cy="34290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In deze follikel  zit een ruimte gevuld met vocht.</a:t>
            </a:r>
          </a:p>
          <a:p>
            <a:r>
              <a:rPr lang="nl-NL" dirty="0" smtClean="0"/>
              <a:t>De follikel produceert het hormoon Oestrogeen</a:t>
            </a:r>
          </a:p>
          <a:p>
            <a:pPr lvl="1"/>
            <a:r>
              <a:rPr lang="nl-NL" dirty="0" smtClean="0"/>
              <a:t>Dit hormoon zorgt voor het dikker worden van de baarmoederwand</a:t>
            </a:r>
          </a:p>
          <a:p>
            <a:pPr lvl="1"/>
            <a:r>
              <a:rPr lang="nl-NL" dirty="0" smtClean="0"/>
              <a:t>De bevruchte eicel kan zich hierin nestelen</a:t>
            </a:r>
          </a:p>
          <a:p>
            <a:endParaRPr lang="nl-NL" dirty="0"/>
          </a:p>
          <a:p>
            <a:endParaRPr lang="nl-NL" dirty="0" smtClean="0"/>
          </a:p>
          <a:p>
            <a:r>
              <a:rPr lang="nl-NL" dirty="0" smtClean="0"/>
              <a:t>Na 14 dagen barst de follikel open en de rijpe eicel “springt” naar buiten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Johan Bugel campus Winschoten</a:t>
            </a:r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Follikel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Tijdelijke aanduiding voor inhoud 5" descr="eisprong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73250" y="2105819"/>
            <a:ext cx="5397500" cy="3276600"/>
          </a:xfrm>
        </p:spPr>
      </p:pic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Johan Bugel campus Winschoten</a:t>
            </a:r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eisprong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De eicel leeft ongeveer 1 dag</a:t>
            </a:r>
          </a:p>
          <a:p>
            <a:r>
              <a:rPr lang="nl-NL" dirty="0" smtClean="0"/>
              <a:t>De zaadcel leeft ongeveer 3 dagen.</a:t>
            </a:r>
          </a:p>
          <a:p>
            <a:endParaRPr lang="nl-NL" dirty="0"/>
          </a:p>
          <a:p>
            <a:r>
              <a:rPr lang="nl-NL" dirty="0" smtClean="0"/>
              <a:t>De bevruchting vindt plaats in de eileider.</a:t>
            </a:r>
          </a:p>
          <a:p>
            <a:r>
              <a:rPr lang="nl-NL" dirty="0" smtClean="0"/>
              <a:t>Waarna de bevruchtte eicel via trilhaartjes vervoerd wordt naar de wand van de baarmoeder</a:t>
            </a:r>
          </a:p>
          <a:p>
            <a:r>
              <a:rPr lang="nl-NL" dirty="0" smtClean="0"/>
              <a:t>Innesteling!!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Johan Bugel campus Winschoten</a:t>
            </a:r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Bevruchting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Na de bevruchting wordt de eicel ondoordringbaar voor andere zaadcellen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Johan Bugel campus Winschoten</a:t>
            </a:r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Bevruchting</a:t>
            </a:r>
            <a:endParaRPr lang="nl-NL" dirty="0"/>
          </a:p>
        </p:txBody>
      </p:sp>
      <p:pic>
        <p:nvPicPr>
          <p:cNvPr id="5" name="Afbeelding 4" descr="chromosomen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7422" y="3000372"/>
            <a:ext cx="3929090" cy="28575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Zijn de dragers van de erfelijke eigenschappen</a:t>
            </a:r>
          </a:p>
          <a:p>
            <a:r>
              <a:rPr lang="nl-NL" dirty="0" smtClean="0"/>
              <a:t>Deze bestaan uit DNA</a:t>
            </a:r>
          </a:p>
          <a:p>
            <a:r>
              <a:rPr lang="nl-NL" dirty="0" smtClean="0"/>
              <a:t>Ieder mens is uniek</a:t>
            </a:r>
          </a:p>
          <a:p>
            <a:endParaRPr lang="nl-NL" dirty="0"/>
          </a:p>
          <a:p>
            <a:pPr lvl="1"/>
            <a:r>
              <a:rPr lang="nl-NL" dirty="0" smtClean="0"/>
              <a:t>Mens	46</a:t>
            </a:r>
          </a:p>
          <a:p>
            <a:pPr lvl="1"/>
            <a:r>
              <a:rPr lang="nl-NL" dirty="0" smtClean="0"/>
              <a:t>Aap 	48</a:t>
            </a:r>
          </a:p>
          <a:p>
            <a:pPr lvl="1"/>
            <a:r>
              <a:rPr lang="nl-NL" dirty="0" smtClean="0"/>
              <a:t>Rat	42</a:t>
            </a:r>
          </a:p>
          <a:p>
            <a:pPr lvl="1"/>
            <a:r>
              <a:rPr lang="nl-NL" dirty="0" smtClean="0"/>
              <a:t>Hond	78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Johan Bugel campus Winschoten</a:t>
            </a:r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Chromosomen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De eerste 5 dagen is de bevruchte eicel onderweg van de eileider naar de baarmoederwand</a:t>
            </a:r>
          </a:p>
          <a:p>
            <a:pPr lvl="2"/>
            <a:r>
              <a:rPr lang="nl-NL" dirty="0" smtClean="0"/>
              <a:t>0,1 - 0,2 mm </a:t>
            </a:r>
          </a:p>
          <a:p>
            <a:endParaRPr lang="nl-NL" dirty="0"/>
          </a:p>
          <a:p>
            <a:r>
              <a:rPr lang="nl-NL" dirty="0" smtClean="0"/>
              <a:t>Na de 9</a:t>
            </a:r>
            <a:r>
              <a:rPr lang="nl-NL" baseline="30000" dirty="0" smtClean="0"/>
              <a:t>e</a:t>
            </a:r>
            <a:r>
              <a:rPr lang="nl-NL" dirty="0" smtClean="0"/>
              <a:t> dag groeien de bloedvaten van de moeder naar het embryo</a:t>
            </a:r>
          </a:p>
          <a:p>
            <a:pPr lvl="2"/>
            <a:r>
              <a:rPr lang="nl-NL" dirty="0" smtClean="0"/>
              <a:t>0,15 mm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Johan Bugel campus Winschoten</a:t>
            </a:r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Tijdschema groei van het embryo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">
  <a:themeElements>
    <a:clrScheme name="Concours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73</TotalTime>
  <Words>645</Words>
  <Application>Microsoft Office PowerPoint</Application>
  <PresentationFormat>Diavoorstelling (4:3)</PresentationFormat>
  <Paragraphs>146</Paragraphs>
  <Slides>25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25</vt:i4>
      </vt:variant>
    </vt:vector>
  </HeadingPairs>
  <TitlesOfParts>
    <vt:vector size="26" baseType="lpstr">
      <vt:lpstr>Concours</vt:lpstr>
      <vt:lpstr>Ontstaan van nieuw leven</vt:lpstr>
      <vt:lpstr>Proces van de eisprong</vt:lpstr>
      <vt:lpstr>eisprong</vt:lpstr>
      <vt:lpstr>Follikel</vt:lpstr>
      <vt:lpstr>eisprong</vt:lpstr>
      <vt:lpstr>Bevruchting</vt:lpstr>
      <vt:lpstr>Bevruchting</vt:lpstr>
      <vt:lpstr>Chromosomen</vt:lpstr>
      <vt:lpstr>Tijdschema groei van het embryo</vt:lpstr>
      <vt:lpstr>Tijdschema</vt:lpstr>
      <vt:lpstr>PowerPoint-presentatie</vt:lpstr>
      <vt:lpstr>Geboorte </vt:lpstr>
      <vt:lpstr>Hormonen </vt:lpstr>
      <vt:lpstr>FSH</vt:lpstr>
      <vt:lpstr>LH</vt:lpstr>
      <vt:lpstr>Oestrogeen </vt:lpstr>
      <vt:lpstr>Progesteron </vt:lpstr>
      <vt:lpstr>Menstruatiecyclus</vt:lpstr>
      <vt:lpstr>menstuatiecyclus</vt:lpstr>
      <vt:lpstr>Anticonceptie </vt:lpstr>
      <vt:lpstr>Pil </vt:lpstr>
      <vt:lpstr>condoom</vt:lpstr>
      <vt:lpstr>Spiraaltje </vt:lpstr>
      <vt:lpstr>Coitus Interruptus</vt:lpstr>
      <vt:lpstr>Periodieke onthouding</vt:lpstr>
    </vt:vector>
  </TitlesOfParts>
  <Company>quote components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Ontstaan van nieuw leven</dc:title>
  <dc:creator>Johan</dc:creator>
  <cp:lastModifiedBy>J.W.P. Bugel</cp:lastModifiedBy>
  <cp:revision>9</cp:revision>
  <dcterms:created xsi:type="dcterms:W3CDTF">2010-05-18T13:40:05Z</dcterms:created>
  <dcterms:modified xsi:type="dcterms:W3CDTF">2016-03-17T14:06:51Z</dcterms:modified>
</cp:coreProperties>
</file>